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71" r:id="rId2"/>
    <p:sldId id="272" r:id="rId3"/>
    <p:sldId id="323" r:id="rId4"/>
    <p:sldId id="324" r:id="rId5"/>
    <p:sldId id="289" r:id="rId6"/>
    <p:sldId id="308" r:id="rId7"/>
    <p:sldId id="313" r:id="rId8"/>
    <p:sldId id="273" r:id="rId9"/>
    <p:sldId id="314" r:id="rId10"/>
    <p:sldId id="315" r:id="rId11"/>
    <p:sldId id="316" r:id="rId12"/>
    <p:sldId id="274" r:id="rId13"/>
    <p:sldId id="281" r:id="rId14"/>
    <p:sldId id="275" r:id="rId15"/>
    <p:sldId id="309" r:id="rId16"/>
    <p:sldId id="310" r:id="rId17"/>
    <p:sldId id="311" r:id="rId18"/>
    <p:sldId id="284" r:id="rId19"/>
    <p:sldId id="312" r:id="rId20"/>
    <p:sldId id="307" r:id="rId21"/>
    <p:sldId id="285" r:id="rId22"/>
    <p:sldId id="317" r:id="rId23"/>
    <p:sldId id="291" r:id="rId24"/>
    <p:sldId id="292" r:id="rId25"/>
    <p:sldId id="295" r:id="rId26"/>
    <p:sldId id="296" r:id="rId27"/>
    <p:sldId id="319" r:id="rId28"/>
    <p:sldId id="320" r:id="rId29"/>
    <p:sldId id="293" r:id="rId30"/>
    <p:sldId id="298" r:id="rId31"/>
    <p:sldId id="299" r:id="rId32"/>
    <p:sldId id="300" r:id="rId33"/>
    <p:sldId id="301" r:id="rId34"/>
    <p:sldId id="304" r:id="rId35"/>
    <p:sldId id="305" r:id="rId36"/>
    <p:sldId id="306" r:id="rId37"/>
    <p:sldId id="302" r:id="rId38"/>
    <p:sldId id="322" r:id="rId39"/>
    <p:sldId id="278" r:id="rId40"/>
    <p:sldId id="26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BFB6-BA31-41D9-9D1B-CEE4698C8387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ED350-30CB-4EDD-97EE-450C85952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59FBF-7A9F-4439-8308-50D43B115322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79AAE-914F-4BA7-A0BA-A4A672437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9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80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3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4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3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77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83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6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23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9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4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667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257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697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29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71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7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6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9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2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79AAE-914F-4BA7-A0BA-A4A6724379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8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C9C3A8-439E-461E-B757-03300C9FD2D4}" type="datetimeFigureOut">
              <a:rPr lang="en-US" smtClean="0"/>
              <a:pPr/>
              <a:t>01-Apr-2020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5C408F-F1EF-4955-8D72-914C3D75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r-Cyrl-RS" sz="5400" dirty="0" smtClean="0">
                <a:solidFill>
                  <a:schemeClr val="tx1"/>
                </a:solidFill>
              </a:rPr>
              <a:t>БЛАГОЈЕВИЋ БИЉАНА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5400" u="sng" dirty="0" smtClean="0">
                <a:latin typeface="Arial" pitchFamily="34" charset="0"/>
                <a:cs typeface="Arial" pitchFamily="34" charset="0"/>
              </a:rPr>
              <a:t>Наставни предмет:</a:t>
            </a:r>
          </a:p>
          <a:p>
            <a:pPr>
              <a:buNone/>
            </a:pPr>
            <a:r>
              <a:rPr lang="sr-Cyrl-RS" sz="5400" dirty="0" smtClean="0">
                <a:latin typeface="Arial" pitchFamily="34" charset="0"/>
                <a:cs typeface="Arial" pitchFamily="34" charset="0"/>
              </a:rPr>
              <a:t>ПОСЛОВНА ЕКОНОМИЈА</a:t>
            </a:r>
          </a:p>
          <a:p>
            <a:pPr>
              <a:buNone/>
            </a:pPr>
            <a:endParaRPr lang="sr-Cyrl-RS" sz="5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5400" u="sng" dirty="0" smtClean="0">
                <a:latin typeface="Arial" pitchFamily="34" charset="0"/>
                <a:cs typeface="Arial" pitchFamily="34" charset="0"/>
              </a:rPr>
              <a:t>Разред:</a:t>
            </a:r>
          </a:p>
          <a:p>
            <a:pPr>
              <a:buNone/>
            </a:pPr>
            <a:r>
              <a:rPr lang="sr-Cyrl-RS" sz="5400" dirty="0" smtClean="0">
                <a:latin typeface="Arial" pitchFamily="34" charset="0"/>
                <a:cs typeface="Arial" pitchFamily="34" charset="0"/>
              </a:rPr>
              <a:t>ЧЕТВРТИ</a:t>
            </a:r>
          </a:p>
          <a:p>
            <a:pPr>
              <a:buNone/>
            </a:pPr>
            <a:endParaRPr lang="sr-Cyrl-RS" sz="5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44476"/>
            <a:ext cx="1143000" cy="99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Усмерава људе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Када запослени усмеравају своје напоре на конкретне радне активности које највише доприносе увећању радног учинка, а не на неке мање битне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224086"/>
            <a:ext cx="2114549" cy="137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83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Подстиче људе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Да истрају у својим напорима да достигну одређени циљ – колико дуго да улажу напоре како би остварили радни учинак.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9530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22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су одређени физички или психолошки захтеви који морају да буду задовољени да би се обезбедила основна егзистенција и напредак.</a:t>
            </a:r>
          </a:p>
          <a:p>
            <a:endParaRPr lang="sr-Cyrl-RS" sz="6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99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6000" dirty="0">
                <a:latin typeface="Arial" pitchFamily="34" charset="0"/>
                <a:cs typeface="Arial" pitchFamily="34" charset="0"/>
              </a:rPr>
              <a:t>Масловљева хијерархија потреба</a:t>
            </a:r>
            <a:endParaRPr lang="en-US" sz="6000" dirty="0">
              <a:latin typeface="Arial" pitchFamily="34" charset="0"/>
              <a:cs typeface="Arial" pitchFamily="34" charset="0"/>
            </a:endParaRPr>
          </a:p>
          <a:p>
            <a:endParaRPr lang="sr-Cyrl-RS" sz="6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380654"/>
            <a:ext cx="2876550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62" y="5067660"/>
            <a:ext cx="30956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26" y="3667305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3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8915400" cy="6400800"/>
          </a:xfrm>
        </p:spPr>
      </p:pic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Уколико је потреба незадовољена, јавља се напетост која изазива подстрек да запослени уложи напор.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Улагање</a:t>
            </a:r>
            <a:r>
              <a:rPr lang="sr-Cyrl-RS" sz="6000" dirty="0">
                <a:latin typeface="Arial" pitchFamily="34" charset="0"/>
                <a:cs typeface="Arial" pitchFamily="34" charset="0"/>
              </a:rPr>
              <a:t>м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напора остварује се учинак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, иза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чега следе награде којима се задовољавају потребе.</a:t>
            </a: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6078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76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Награде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sz="7000" b="1" dirty="0" smtClean="0">
                <a:latin typeface="Arial" pitchFamily="34" charset="0"/>
                <a:cs typeface="Arial" pitchFamily="34" charset="0"/>
              </a:rPr>
              <a:t>Спољашње </a:t>
            </a:r>
            <a:r>
              <a:rPr lang="sr-Cyrl-RS" sz="7000" b="1" dirty="0">
                <a:latin typeface="Arial" pitchFamily="34" charset="0"/>
                <a:cs typeface="Arial" pitchFamily="34" charset="0"/>
              </a:rPr>
              <a:t>награде</a:t>
            </a:r>
          </a:p>
          <a:p>
            <a:pPr marL="0" indent="0">
              <a:buNone/>
            </a:pPr>
            <a:r>
              <a:rPr lang="sr-Cyrl-RS" sz="7000" dirty="0">
                <a:latin typeface="Arial" pitchFamily="34" charset="0"/>
                <a:cs typeface="Arial" pitchFamily="34" charset="0"/>
              </a:rPr>
              <a:t>Материјалне</a:t>
            </a:r>
            <a:r>
              <a:rPr lang="sr-Latn-RS" sz="7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7000" dirty="0">
                <a:latin typeface="Arial" pitchFamily="34" charset="0"/>
                <a:cs typeface="Arial" pitchFamily="34" charset="0"/>
              </a:rPr>
              <a:t>су природе и видљиве су осталим члановима колектива </a:t>
            </a:r>
          </a:p>
          <a:p>
            <a:pPr marL="0" indent="0">
              <a:buNone/>
            </a:pPr>
            <a:r>
              <a:rPr lang="sr-Cyrl-RS" sz="7000" dirty="0">
                <a:latin typeface="Arial" pitchFamily="34" charset="0"/>
                <a:cs typeface="Arial" pitchFamily="34" charset="0"/>
              </a:rPr>
              <a:t>Пример: зараде, погодности и унапређења.</a:t>
            </a:r>
          </a:p>
          <a:p>
            <a:pPr marL="0" indent="0">
              <a:buNone/>
            </a:pPr>
            <a:endParaRPr lang="sr-Cyrl-RS" sz="7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26256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20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Унутрашње награде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Cyrl-RS" sz="7000" dirty="0" smtClean="0">
                <a:latin typeface="Arial" pitchFamily="34" charset="0"/>
                <a:cs typeface="Arial" pitchFamily="34" charset="0"/>
              </a:rPr>
              <a:t>Имају смисао за самог појединца.</a:t>
            </a:r>
          </a:p>
          <a:p>
            <a:pPr marL="0" indent="0">
              <a:buNone/>
            </a:pPr>
            <a:r>
              <a:rPr lang="sr-Cyrl-RS" sz="7000" dirty="0" smtClean="0">
                <a:latin typeface="Arial" pitchFamily="34" charset="0"/>
                <a:cs typeface="Arial" pitchFamily="34" charset="0"/>
              </a:rPr>
              <a:t>Пример: занимљивост посла, аутономија у планирању и извођењу радних операција, прилика да стичу нове вештине.</a:t>
            </a:r>
          </a:p>
          <a:p>
            <a:pPr marL="0" indent="0">
              <a:buNone/>
            </a:pPr>
            <a:r>
              <a:rPr lang="sr-Cyrl-RS" sz="7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257800"/>
            <a:ext cx="36004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29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4772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     </a:t>
            </a:r>
            <a:r>
              <a:rPr lang="sr-Cyrl-RS" sz="4900" b="1" dirty="0" smtClean="0">
                <a:latin typeface="Arial" pitchFamily="34" charset="0"/>
                <a:cs typeface="Arial" pitchFamily="34" charset="0"/>
              </a:rPr>
              <a:t>Препорука менаџерима:</a:t>
            </a:r>
            <a:r>
              <a:rPr lang="sr-Cyrl-RS" sz="4900" dirty="0">
                <a:latin typeface="Arial" pitchFamily="34" charset="0"/>
                <a:cs typeface="Arial" pitchFamily="34" charset="0"/>
              </a:rPr>
              <a:t/>
            </a:r>
            <a:br>
              <a:rPr lang="sr-Cyrl-RS" sz="4900" dirty="0">
                <a:latin typeface="Arial" pitchFamily="34" charset="0"/>
                <a:cs typeface="Arial" pitchFamily="34" charset="0"/>
              </a:rPr>
            </a:br>
            <a:endParaRPr lang="en-US" sz="4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Питати запослене које су њихове потребе како би одабрали одговарајуће награде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Задовољити потребе нижег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реда </a:t>
            </a: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Пратити промене потреба људи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5253469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1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sz="7000" dirty="0" smtClean="0">
                <a:latin typeface="Arial" pitchFamily="34" charset="0"/>
                <a:cs typeface="Arial" pitchFamily="34" charset="0"/>
              </a:rPr>
              <a:t>Потребе се мењају и са старосном доби, старији запослени више цене сигурност посла и погодности, а млађи слободно време и зараду</a:t>
            </a:r>
          </a:p>
          <a:p>
            <a:pPr marL="0" indent="0">
              <a:buNone/>
            </a:pPr>
            <a:r>
              <a:rPr lang="sr-Cyrl-RS" sz="7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50292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0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6000" dirty="0" smtClean="0">
                <a:latin typeface="Arial Black" pitchFamily="34" charset="0"/>
              </a:rPr>
              <a:t>МОТИВАЦИЈА И ОЦЕЊИВАЊЕ УЧИНКА ЗАПОСЛЕНИХ</a:t>
            </a:r>
            <a:endParaRPr lang="en-US" sz="6000" dirty="0">
              <a:latin typeface="Arial Black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029200"/>
            <a:ext cx="5791200" cy="1647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Coca-Cola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Србија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Одабир радника квартала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Акција „Буди колега“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Породични и спортски дани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29200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82" y="5049982"/>
            <a:ext cx="26289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64" y="5005965"/>
            <a:ext cx="2619375" cy="16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98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„ Успех се налази у креирању користи за све и уживању у том процесу. Ако се фокусираш на то и усвојиш ову дефиницију, успех је загарантован“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Кели Ким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876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51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063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     </a:t>
            </a:r>
            <a:endParaRPr lang="en-US" sz="4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90600"/>
            <a:ext cx="76962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5600" b="1" dirty="0" smtClean="0">
                <a:latin typeface="Arial" pitchFamily="34" charset="0"/>
                <a:cs typeface="Arial" pitchFamily="34" charset="0"/>
              </a:rPr>
              <a:t> Оцењивање </a:t>
            </a:r>
            <a:r>
              <a:rPr lang="sr-Cyrl-RS" sz="5600" b="1" dirty="0">
                <a:latin typeface="Arial" pitchFamily="34" charset="0"/>
                <a:cs typeface="Arial" pitchFamily="34" charset="0"/>
              </a:rPr>
              <a:t>учинка </a:t>
            </a:r>
            <a:r>
              <a:rPr lang="sr-Cyrl-RS" sz="5600" b="1" dirty="0" smtClean="0">
                <a:latin typeface="Arial" pitchFamily="34" charset="0"/>
                <a:cs typeface="Arial" pitchFamily="34" charset="0"/>
              </a:rPr>
              <a:t>       запослених</a:t>
            </a:r>
            <a:endParaRPr lang="sr-Cyrl-RS" sz="5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5600" dirty="0" smtClean="0">
                <a:latin typeface="Arial" pitchFamily="34" charset="0"/>
                <a:cs typeface="Arial" pitchFamily="34" charset="0"/>
              </a:rPr>
              <a:t>Процес у коме се оцењује остварени учинак запослених и њихов допринос остварењу циљева организације</a:t>
            </a:r>
          </a:p>
          <a:p>
            <a:pPr marL="0" indent="0">
              <a:buNone/>
            </a:pP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1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304" y="3200400"/>
            <a:ext cx="1797496" cy="122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76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063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      </a:t>
            </a:r>
            <a:endParaRPr lang="en-US" sz="4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90600"/>
            <a:ext cx="76962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5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5600" b="1" dirty="0" smtClean="0">
                <a:latin typeface="Arial" pitchFamily="34" charset="0"/>
                <a:cs typeface="Arial" pitchFamily="34" charset="0"/>
              </a:rPr>
              <a:t>Систем </a:t>
            </a:r>
            <a:r>
              <a:rPr lang="sr-Cyrl-RS" sz="5600" b="1" dirty="0" smtClean="0">
                <a:latin typeface="Arial" pitchFamily="34" charset="0"/>
                <a:cs typeface="Arial" pitchFamily="34" charset="0"/>
              </a:rPr>
              <a:t>оцењивања дефинише:</a:t>
            </a:r>
            <a:endParaRPr lang="sr-Cyrl-RS" sz="5600" b="1" dirty="0">
              <a:latin typeface="Arial" pitchFamily="34" charset="0"/>
              <a:cs typeface="Arial" pitchFamily="34" charset="0"/>
            </a:endParaRPr>
          </a:p>
          <a:p>
            <a:r>
              <a:rPr lang="sr-Cyrl-RS" sz="5600" dirty="0" smtClean="0">
                <a:latin typeface="Arial" pitchFamily="34" charset="0"/>
                <a:cs typeface="Arial" pitchFamily="34" charset="0"/>
              </a:rPr>
              <a:t>Шта се оцењује?</a:t>
            </a:r>
          </a:p>
          <a:p>
            <a:r>
              <a:rPr lang="sr-Cyrl-RS" sz="5600" dirty="0" smtClean="0">
                <a:latin typeface="Arial" pitchFamily="34" charset="0"/>
                <a:cs typeface="Arial" pitchFamily="34" charset="0"/>
              </a:rPr>
              <a:t>Ко оцењује?</a:t>
            </a:r>
          </a:p>
          <a:p>
            <a:r>
              <a:rPr lang="sr-Cyrl-RS" sz="5600" dirty="0" smtClean="0">
                <a:latin typeface="Arial" pitchFamily="34" charset="0"/>
                <a:cs typeface="Arial" pitchFamily="34" charset="0"/>
              </a:rPr>
              <a:t>На који начин се оцењује?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9719"/>
            <a:ext cx="1143000" cy="990599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67200"/>
            <a:ext cx="3505200" cy="209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1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Шта се оцењује?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 Личне карактеристике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Понашање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Резултати запосленог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48200"/>
            <a:ext cx="26860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20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sr-Cyrl-R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ичне карактеристике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Неопходне су за обављање неког посла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Способност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одлучивања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Лојалност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Комуникативност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Техничке вештине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038600"/>
            <a:ext cx="2133600" cy="184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2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Понашање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Шта запослени раде?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Некада се исти резултати могу остварити различитим понашањем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244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29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Понашање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Тимски </a:t>
            </a:r>
            <a:r>
              <a:rPr lang="sr-Cyrl-RS" sz="6000" dirty="0">
                <a:latin typeface="Arial" pitchFamily="34" charset="0"/>
                <a:cs typeface="Arial" pitchFamily="34" charset="0"/>
              </a:rPr>
              <a:t>рад – неопходан и важан у свакој организацији</a:t>
            </a:r>
          </a:p>
          <a:p>
            <a:pPr marL="0" indent="0">
              <a:buNone/>
            </a:pPr>
            <a:r>
              <a:rPr lang="sr-Cyrl-RS" sz="6000" dirty="0">
                <a:latin typeface="Arial" pitchFamily="34" charset="0"/>
                <a:cs typeface="Arial" pitchFamily="34" charset="0"/>
              </a:rPr>
              <a:t>Појединац постиже више у тиму него што би могао сам</a:t>
            </a:r>
          </a:p>
          <a:p>
            <a:pPr marL="0" indent="0">
              <a:buNone/>
            </a:pP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5" y="5029200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2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Резултати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Мерење резултата може бити </a:t>
            </a:r>
            <a:r>
              <a:rPr lang="sr-Cyrl-RS" sz="6000" b="1" dirty="0" smtClean="0">
                <a:latin typeface="Arial" pitchFamily="34" charset="0"/>
                <a:cs typeface="Arial" pitchFamily="34" charset="0"/>
              </a:rPr>
              <a:t>лако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– количина остварене продаје или производње и </a:t>
            </a:r>
            <a:r>
              <a:rPr lang="sr-Cyrl-RS" sz="6000" b="1" dirty="0" smtClean="0">
                <a:latin typeface="Arial" pitchFamily="34" charset="0"/>
                <a:cs typeface="Arial" pitchFamily="34" charset="0"/>
              </a:rPr>
              <a:t>сложено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– научна истраживања и резултати тимског рада</a:t>
            </a: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25150"/>
            <a:ext cx="2094932" cy="117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89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 оцењује?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Непосредни менаџери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Сарадници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Подређени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Запослени лично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029200"/>
            <a:ext cx="2867025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75260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0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Циљ часа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Мотивација 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Указаћемо на значај који она има за запослене током обављања радних задатака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Како можемо мотивисати запослене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На који начин оцењујемо учинак запослених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512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Менаџери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Најбоље </a:t>
            </a:r>
            <a:r>
              <a:rPr lang="sr-Cyrl-RS" sz="6000" dirty="0">
                <a:latin typeface="Arial" pitchFamily="34" charset="0"/>
                <a:cs typeface="Arial" pitchFamily="34" charset="0"/>
              </a:rPr>
              <a:t>познају шта треба да буде резултат рада на сваком радном месту</a:t>
            </a:r>
          </a:p>
          <a:p>
            <a:pPr marL="0" indent="0">
              <a:buNone/>
            </a:pPr>
            <a:r>
              <a:rPr lang="sr-Cyrl-RS" sz="6000" dirty="0">
                <a:latin typeface="Arial" pitchFamily="34" charset="0"/>
                <a:cs typeface="Arial" pitchFamily="34" charset="0"/>
              </a:rPr>
              <a:t>Они обично имају веће искуство у оцењивању запослених</a:t>
            </a:r>
          </a:p>
          <a:p>
            <a:pPr marL="0" indent="0">
              <a:buNone/>
            </a:pP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334000"/>
            <a:ext cx="23812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72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арадници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Оцењују како се запослени односе према њима, имају најбољи увид у њихово понашање током обављања посла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733800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38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Подређени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На овај начин се могу открити и решити међуљудски проблеми.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323339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01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Запослени лично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Самооцењивање – запослени додељује оцену на основу увида у сопствени рад.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72440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6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 оцене 360 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sz="6900" dirty="0" smtClean="0">
                <a:latin typeface="Arial" pitchFamily="34" charset="0"/>
                <a:cs typeface="Arial" pitchFamily="34" charset="0"/>
              </a:rPr>
              <a:t>Повратне информације узимају се са свих страна </a:t>
            </a:r>
          </a:p>
          <a:p>
            <a:r>
              <a:rPr lang="sr-Cyrl-RS" sz="6900" dirty="0" smtClean="0">
                <a:latin typeface="Arial" pitchFamily="34" charset="0"/>
                <a:cs typeface="Arial" pitchFamily="34" charset="0"/>
              </a:rPr>
              <a:t>Оцењивачи изван организације</a:t>
            </a:r>
          </a:p>
          <a:p>
            <a:r>
              <a:rPr lang="sr-Cyrl-RS" sz="6900" dirty="0" smtClean="0">
                <a:latin typeface="Arial" pitchFamily="34" charset="0"/>
                <a:cs typeface="Arial" pitchFamily="34" charset="0"/>
              </a:rPr>
              <a:t>Коначан резултат – побољшање учинка запосленог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2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који начин?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6000" b="1" dirty="0" smtClean="0">
                <a:latin typeface="Arial" pitchFamily="34" charset="0"/>
                <a:cs typeface="Arial" pitchFamily="34" charset="0"/>
              </a:rPr>
              <a:t>Неформална </a:t>
            </a:r>
            <a:r>
              <a:rPr lang="sr-Cyrl-RS" sz="6000" b="1" dirty="0">
                <a:latin typeface="Arial" pitchFamily="34" charset="0"/>
                <a:cs typeface="Arial" pitchFamily="34" charset="0"/>
              </a:rPr>
              <a:t>оцена</a:t>
            </a:r>
          </a:p>
          <a:p>
            <a:r>
              <a:rPr lang="sr-Cyrl-RS" sz="6000" dirty="0">
                <a:latin typeface="Arial" pitchFamily="34" charset="0"/>
                <a:cs typeface="Arial" pitchFamily="34" charset="0"/>
              </a:rPr>
              <a:t>Стално достављање повратних информација запосленима о квалитету њиховог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учинка – свакодневно или периодично</a:t>
            </a:r>
            <a:endParaRPr lang="sr-Cyrl-RS" sz="6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2548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ормална оцена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Званично саопштавање квалитета 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учинка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Издвојити запослене </a:t>
            </a: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Полугодишње или годишње</a:t>
            </a:r>
          </a:p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9380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 „ Не можете потрошити креативност. Што више је користите, више је имате.“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19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67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6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Резиме за утврђивање градива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Cyrl-RS" sz="5400" dirty="0" smtClean="0">
                <a:latin typeface="Arial" pitchFamily="34" charset="0"/>
                <a:cs typeface="Arial" pitchFamily="34" charset="0"/>
              </a:rPr>
              <a:t>Мотивација</a:t>
            </a:r>
          </a:p>
          <a:p>
            <a:r>
              <a:rPr lang="sr-Cyrl-RS" sz="5400" dirty="0" smtClean="0">
                <a:latin typeface="Arial" pitchFamily="34" charset="0"/>
                <a:cs typeface="Arial" pitchFamily="34" charset="0"/>
              </a:rPr>
              <a:t>Потребе </a:t>
            </a:r>
          </a:p>
          <a:p>
            <a:r>
              <a:rPr lang="sr-Cyrl-RS" sz="5400" dirty="0" smtClean="0">
                <a:latin typeface="Arial" pitchFamily="34" charset="0"/>
                <a:cs typeface="Arial" pitchFamily="34" charset="0"/>
              </a:rPr>
              <a:t>Награде</a:t>
            </a:r>
          </a:p>
          <a:p>
            <a:r>
              <a:rPr lang="sr-Cyrl-RS" sz="5400" dirty="0" smtClean="0">
                <a:latin typeface="Arial" pitchFamily="34" charset="0"/>
                <a:cs typeface="Arial" pitchFamily="34" charset="0"/>
              </a:rPr>
              <a:t>Систем </a:t>
            </a:r>
            <a:r>
              <a:rPr lang="sr-Cyrl-RS" sz="5400" dirty="0">
                <a:latin typeface="Arial" pitchFamily="34" charset="0"/>
                <a:cs typeface="Arial" pitchFamily="34" charset="0"/>
              </a:rPr>
              <a:t>о</a:t>
            </a:r>
            <a:r>
              <a:rPr lang="sr-Cyrl-RS" sz="5400" dirty="0" smtClean="0">
                <a:latin typeface="Arial" pitchFamily="34" charset="0"/>
                <a:cs typeface="Arial" pitchFamily="34" charset="0"/>
              </a:rPr>
              <a:t>цењивање </a:t>
            </a:r>
            <a:r>
              <a:rPr lang="sr-Cyrl-RS" sz="5400" dirty="0" smtClean="0">
                <a:latin typeface="Arial" pitchFamily="34" charset="0"/>
                <a:cs typeface="Arial" pitchFamily="34" charset="0"/>
              </a:rPr>
              <a:t>учинка запослених</a:t>
            </a:r>
          </a:p>
          <a:p>
            <a:endParaRPr lang="sr-Cyrl-RS" sz="5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7896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</a:t>
            </a:r>
            <a:r>
              <a:rPr lang="sr-Cyrl-R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Домаћи задатак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Осмислите начине мотивације запослених уколико бисте били у улози менаџера?</a:t>
            </a:r>
          </a:p>
          <a:p>
            <a:pPr>
              <a:buNone/>
            </a:pP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029200"/>
            <a:ext cx="2895600" cy="15811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сходи часа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Дефинишете појам мотивације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Разликујете врсте потреба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Разликујете начине награђивања запослених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 Објасните систем оцењивања учинка запослених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3703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Cyrl-RS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6000" b="1" dirty="0" smtClean="0">
                <a:latin typeface="Arial" pitchFamily="34" charset="0"/>
                <a:cs typeface="Arial" pitchFamily="34" charset="0"/>
              </a:rPr>
              <a:t>ХВАЛА НА ПАЖЊИ !!!</a:t>
            </a:r>
          </a:p>
          <a:p>
            <a:pPr algn="ctr">
              <a:buNone/>
            </a:pP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20100604_public_shutterstock__Di002768827_1000x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572000"/>
            <a:ext cx="3048000" cy="20299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ЉУДСКИ РЕСУРСИ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Људи су ти који стичу знања, вештине и способности и уносе их у процес трансформације интпута у аутупуте 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505200"/>
            <a:ext cx="236090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84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 обухвата: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800" dirty="0">
                <a:latin typeface="Arial" panose="020B0604020202020204" pitchFamily="34" charset="0"/>
                <a:cs typeface="Arial" panose="020B0604020202020204" pitchFamily="34" charset="0"/>
              </a:rPr>
              <a:t>Планирање, Регрутовање,Селекцију,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4800" dirty="0">
                <a:latin typeface="Arial" panose="020B0604020202020204" pitchFamily="34" charset="0"/>
                <a:cs typeface="Arial" panose="020B0604020202020204" pitchFamily="34" charset="0"/>
              </a:rPr>
              <a:t>Развој и оцену радног учинка, Компезације и Одржавање односа са </a:t>
            </a:r>
            <a:r>
              <a:rPr lang="sr-Cyrl-R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запосленима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sr-Cyrl-RS" sz="6000" dirty="0" smtClean="0">
              <a:latin typeface="Arial" pitchFamily="34" charset="0"/>
              <a:cs typeface="Arial" pitchFamily="34" charset="0"/>
            </a:endParaRP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05400"/>
            <a:ext cx="246194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3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Мотивација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sz="6000" dirty="0">
                <a:latin typeface="Arial" pitchFamily="34" charset="0"/>
                <a:cs typeface="Arial" pitchFamily="34" charset="0"/>
              </a:rPr>
              <a:t>у</a:t>
            </a: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нутрашња покретачка сила која нас подстиче да остваримо циљеве и задовољимо потребе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864467"/>
            <a:ext cx="2154382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98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Мотивација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073" y="1352840"/>
            <a:ext cx="7772400" cy="4572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Покреће људе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Усмерава људе</a:t>
            </a:r>
          </a:p>
          <a:p>
            <a:r>
              <a:rPr lang="sr-Cyrl-RS" sz="6000" dirty="0" smtClean="0">
                <a:latin typeface="Arial" pitchFamily="34" charset="0"/>
                <a:cs typeface="Arial" pitchFamily="34" charset="0"/>
              </a:rPr>
              <a:t>Подстиче људе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216085"/>
            <a:ext cx="3657600" cy="18631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    </a:t>
            </a:r>
            <a:r>
              <a:rPr lang="sr-Cyrl-RS" sz="6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окреће људе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6000" dirty="0" smtClean="0">
                <a:latin typeface="Arial" pitchFamily="34" charset="0"/>
                <a:cs typeface="Arial" pitchFamily="34" charset="0"/>
              </a:rPr>
              <a:t>Када запослени доносе одлуку да улажу труд да би се остварио радни учинак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User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143000" cy="99059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953000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3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4002</TotalTime>
  <Words>758</Words>
  <Application>Microsoft Office PowerPoint</Application>
  <PresentationFormat>On-screen Show (4:3)</PresentationFormat>
  <Paragraphs>192</Paragraphs>
  <Slides>40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Arial Black</vt:lpstr>
      <vt:lpstr>Calibri</vt:lpstr>
      <vt:lpstr>Cambria</vt:lpstr>
      <vt:lpstr>Franklin Gothic Book</vt:lpstr>
      <vt:lpstr>Perpetua</vt:lpstr>
      <vt:lpstr>Wingdings 2</vt:lpstr>
      <vt:lpstr>Equity</vt:lpstr>
      <vt:lpstr>БЛАГОЈЕВИЋ БИЉАНА</vt:lpstr>
      <vt:lpstr>                </vt:lpstr>
      <vt:lpstr>      Циљ часа</vt:lpstr>
      <vt:lpstr>      Исходи часа </vt:lpstr>
      <vt:lpstr>      ЉУДСКИ РЕСУРСИ</vt:lpstr>
      <vt:lpstr>      Процес обухвата:</vt:lpstr>
      <vt:lpstr>      Мотивација</vt:lpstr>
      <vt:lpstr>      Мотивација</vt:lpstr>
      <vt:lpstr>      Покреће људе</vt:lpstr>
      <vt:lpstr>      Усмерава људе</vt:lpstr>
      <vt:lpstr>      Подстиче људе</vt:lpstr>
      <vt:lpstr>Н     Потребе</vt:lpstr>
      <vt:lpstr>Н    </vt:lpstr>
      <vt:lpstr>PowerPoint Presentation</vt:lpstr>
      <vt:lpstr>Н</vt:lpstr>
      <vt:lpstr>      Награде</vt:lpstr>
      <vt:lpstr>      Унутрашње награде </vt:lpstr>
      <vt:lpstr>      Препорука менаџерима: </vt:lpstr>
      <vt:lpstr>      </vt:lpstr>
      <vt:lpstr>      Coca-Cola Србија</vt:lpstr>
      <vt:lpstr>      </vt:lpstr>
      <vt:lpstr>      </vt:lpstr>
      <vt:lpstr>      </vt:lpstr>
      <vt:lpstr>      Шта се оцењује?</vt:lpstr>
      <vt:lpstr>      Личне карактеристике</vt:lpstr>
      <vt:lpstr>      Понашање</vt:lpstr>
      <vt:lpstr>      Понашање</vt:lpstr>
      <vt:lpstr>      Резултати</vt:lpstr>
      <vt:lpstr>      Ко оцењује?</vt:lpstr>
      <vt:lpstr>      Менаџери</vt:lpstr>
      <vt:lpstr>      Сарадници </vt:lpstr>
      <vt:lpstr>      Подређени</vt:lpstr>
      <vt:lpstr>      Запослени лично</vt:lpstr>
      <vt:lpstr>      Метод оцене 360 ◦</vt:lpstr>
      <vt:lpstr>      На који начин?</vt:lpstr>
      <vt:lpstr>      Формална оцена</vt:lpstr>
      <vt:lpstr>      </vt:lpstr>
      <vt:lpstr>   Резиме за утврђивање градива</vt:lpstr>
      <vt:lpstr>       Домаћи задатак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АМБАЛАЖА И ПАКОВАЊЕ РОБЕ</dc:title>
  <dc:creator>User</dc:creator>
  <cp:lastModifiedBy>Biljana</cp:lastModifiedBy>
  <cp:revision>147</cp:revision>
  <dcterms:created xsi:type="dcterms:W3CDTF">2017-03-08T12:20:07Z</dcterms:created>
  <dcterms:modified xsi:type="dcterms:W3CDTF">2020-04-02T01:27:08Z</dcterms:modified>
</cp:coreProperties>
</file>